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2"/>
  </p:notes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7010400" cy="9296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9429" autoAdjust="0"/>
  </p:normalViewPr>
  <p:slideViewPr>
    <p:cSldViewPr>
      <p:cViewPr>
        <p:scale>
          <a:sx n="100" d="100"/>
          <a:sy n="100" d="100"/>
        </p:scale>
        <p:origin x="-1860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8EE185F-CB1C-4A60-8836-4BE8C5CEB55C}" type="datetimeFigureOut">
              <a:rPr lang="ru-RU"/>
              <a:pPr>
                <a:defRPr/>
              </a:pPr>
              <a:t>19.04.2016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9DBC142-6961-4DA0-9A3C-FE658FEF63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45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C0749A2-97BD-4C4B-894C-2A52DAD009A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894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923F103-BC34-4FE4-A40E-EDDEECFDA5D0}" type="datetimeFigureOut">
              <a:rPr lang="en-US" smtClean="0">
                <a:solidFill>
                  <a:prstClr val="white"/>
                </a:solidFill>
              </a:rPr>
              <a:pPr/>
              <a:t>4/19/2016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9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ое 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>
                <a:solidFill>
                  <a:prstClr val="white"/>
                </a:solidFill>
              </a:rPr>
              <a:pPr/>
              <a:t>4/19/2016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31200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>
                <a:solidFill>
                  <a:prstClr val="white"/>
                </a:solidFill>
              </a:rPr>
              <a:pPr/>
              <a:t>4/19/2016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04577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defTabSz="457200" fontAlgn="auto">
              <a:spcAft>
                <a:spcPts val="0"/>
              </a:spcAft>
            </a:pPr>
            <a:r>
              <a:rPr lang="en-US" sz="8000" dirty="0">
                <a:solidFill>
                  <a:prstClr val="white"/>
                </a:solidFill>
                <a:effectLst/>
                <a:latin typeface="Calibri"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defTabSz="457200" fontAlgn="auto">
              <a:spcAft>
                <a:spcPts val="0"/>
              </a:spcAft>
            </a:pPr>
            <a:r>
              <a:rPr lang="en-US" sz="8000" dirty="0">
                <a:solidFill>
                  <a:prstClr val="white"/>
                </a:solidFill>
                <a:effectLst/>
                <a:latin typeface="Calibri"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>
                <a:solidFill>
                  <a:prstClr val="white"/>
                </a:solidFill>
              </a:rPr>
              <a:pPr/>
              <a:t>4/19/2016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19945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и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>
                <a:solidFill>
                  <a:prstClr val="white"/>
                </a:solidFill>
              </a:rPr>
              <a:pPr/>
              <a:t>4/19/2016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8358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defTabSz="457200" fontAlgn="auto">
              <a:spcAft>
                <a:spcPts val="0"/>
              </a:spcAft>
            </a:pPr>
            <a:r>
              <a:rPr lang="en-US" sz="8000" dirty="0">
                <a:solidFill>
                  <a:prstClr val="white"/>
                </a:solidFill>
                <a:effectLst/>
                <a:latin typeface="Calibri"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defTabSz="457200" fontAlgn="auto">
              <a:spcAft>
                <a:spcPts val="0"/>
              </a:spcAft>
            </a:pPr>
            <a:r>
              <a:rPr lang="en-US" sz="8000" dirty="0">
                <a:solidFill>
                  <a:prstClr val="white"/>
                </a:solidFill>
                <a:effectLst/>
                <a:latin typeface="Calibri"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>
                <a:solidFill>
                  <a:prstClr val="white"/>
                </a:solidFill>
              </a:rPr>
              <a:pPr/>
              <a:t>4/19/2016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64816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>
                <a:solidFill>
                  <a:prstClr val="white"/>
                </a:solidFill>
              </a:rPr>
              <a:pPr/>
              <a:t>4/19/2016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815893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>
                <a:solidFill>
                  <a:prstClr val="white"/>
                </a:solidFill>
              </a:rPr>
              <a:pPr/>
              <a:t>4/19/2016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2321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>
                <a:solidFill>
                  <a:prstClr val="white"/>
                </a:solidFill>
              </a:rPr>
              <a:pPr/>
              <a:t>4/19/2016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850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>
                <a:solidFill>
                  <a:prstClr val="white"/>
                </a:solidFill>
              </a:rPr>
              <a:pPr/>
              <a:t>4/19/2016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422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>
                <a:solidFill>
                  <a:prstClr val="white"/>
                </a:solidFill>
              </a:rPr>
              <a:pPr/>
              <a:t>4/19/2016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916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>
                <a:solidFill>
                  <a:prstClr val="white"/>
                </a:solidFill>
              </a:rPr>
              <a:pPr/>
              <a:t>4/19/2016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642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>
                <a:solidFill>
                  <a:prstClr val="white"/>
                </a:solidFill>
              </a:rPr>
              <a:pPr/>
              <a:t>4/19/2016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463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>
                <a:solidFill>
                  <a:prstClr val="white"/>
                </a:solidFill>
              </a:rPr>
              <a:pPr/>
              <a:t>4/19/2016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617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>
                <a:solidFill>
                  <a:prstClr val="white"/>
                </a:solidFill>
              </a:rPr>
              <a:pPr/>
              <a:t>4/19/2016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462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>
                <a:solidFill>
                  <a:prstClr val="white"/>
                </a:solidFill>
              </a:rPr>
              <a:pPr/>
              <a:t>4/19/2016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79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>
                <a:solidFill>
                  <a:prstClr val="white"/>
                </a:solidFill>
              </a:rPr>
              <a:pPr/>
              <a:t>4/19/2016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864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2BE451C3-0FF4-47C4-B829-773ADF60F88C}" type="datetimeFigureOut">
              <a:rPr lang="en-US" smtClean="0">
                <a:solidFill>
                  <a:prstClr val="white"/>
                </a:solidFill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4/19/2016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mtClean="0">
                <a:solidFill>
                  <a:prstClr val="white"/>
                </a:solidFill>
              </a:rPr>
              <a:t>
            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D57F1E4F-1CFF-5643-939E-217C01CDF565}" type="slidenum">
              <a:rPr lang="en-US" smtClean="0">
                <a:solidFill>
                  <a:prstClr val="white"/>
                </a:solidFill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6881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2772" y="2041451"/>
            <a:ext cx="812327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ru-RU" sz="3600" b="1" dirty="0" smtClean="0">
                <a:solidFill>
                  <a:srgbClr val="FFC000"/>
                </a:solidFill>
                <a:latin typeface="Calibri"/>
                <a:cs typeface="Times New Roman" pitchFamily="18" charset="0"/>
              </a:rPr>
              <a:t>Окружной научно-практический семинар</a:t>
            </a:r>
            <a:r>
              <a:rPr lang="ru-RU" sz="3200" b="1" dirty="0" smtClean="0">
                <a:solidFill>
                  <a:srgbClr val="FFC000"/>
                </a:solidFill>
                <a:latin typeface="Calibri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C000"/>
                </a:solidFill>
                <a:latin typeface="Calibri"/>
                <a:cs typeface="Times New Roman" pitchFamily="18" charset="0"/>
              </a:rPr>
            </a:br>
            <a:r>
              <a:rPr lang="ru-RU" sz="3200" b="1" dirty="0" smtClean="0">
                <a:solidFill>
                  <a:prstClr val="white"/>
                </a:solidFill>
                <a:latin typeface="Calibri"/>
                <a:cs typeface="Times New Roman" pitchFamily="18" charset="0"/>
              </a:rPr>
              <a:t>«Организация и проведение предварительных, периодических, внеочередных медицинских осмотров и экспертизы профессиональной пригодности лиц, работающих во вредных и (или) опасных условиях труда»</a:t>
            </a:r>
            <a:endParaRPr lang="ru-RU" sz="3200" dirty="0" smtClea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0364" y="692727"/>
            <a:ext cx="334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8" name="Изображение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32" y="125347"/>
            <a:ext cx="4258425" cy="1243395"/>
          </a:xfrm>
          <a:prstGeom prst="rect">
            <a:avLst/>
          </a:prstGeom>
        </p:spPr>
      </p:pic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49280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07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3193" y="548680"/>
            <a:ext cx="8229600" cy="936104"/>
          </a:xfr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ru-RU" sz="2400" b="1" dirty="0" smtClean="0">
                <a:latin typeface="+mn-lt"/>
              </a:rPr>
              <a:t>Для </a:t>
            </a:r>
            <a:r>
              <a:rPr lang="ru-RU" sz="2400" b="1" dirty="0">
                <a:latin typeface="+mn-lt"/>
              </a:rPr>
              <a:t>снижения профессиональной заболеваемости, необходимо.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4032448"/>
          </a:xfrm>
          <a:effectLst/>
        </p:spPr>
        <p:txBody>
          <a:bodyPr vert="horz" lIns="91440" tIns="45720" rIns="91440" bIns="45720" rtlCol="0" anchor="ctr">
            <a:normAutofit fontScale="92500"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ln w="3175" cmpd="sng">
                  <a:noFill/>
                </a:ln>
                <a:ea typeface="+mj-ea"/>
                <a:cs typeface="+mj-cs"/>
              </a:rPr>
              <a:t>1) Обратить внимание на качество проведения медицинских осмотров.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ln w="3175" cmpd="sng">
                  <a:noFill/>
                </a:ln>
                <a:ea typeface="+mj-ea"/>
                <a:cs typeface="+mj-cs"/>
              </a:rPr>
              <a:t>2) Провести анализ причин снижения выявляемости профессиональной заболеваемости в ходе периодических медицинских осмотров с 87%  в 2014 году до 57% в 2015 году.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ln w="3175" cmpd="sng">
                  <a:noFill/>
                </a:ln>
                <a:ea typeface="+mj-ea"/>
                <a:cs typeface="+mj-cs"/>
              </a:rPr>
              <a:t>3) Организовать проведение семинаров по организации проведения медицинских осмотров, расследования случаев профессиональной патологии.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ln w="3175" cmpd="sng">
                  <a:noFill/>
                </a:ln>
                <a:ea typeface="+mj-ea"/>
                <a:cs typeface="+mj-cs"/>
              </a:rPr>
              <a:t>4) Выработать единые требования при медицинском сопровождении лиц при подозрении на профессиональное заболевание.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400" b="1" dirty="0">
              <a:ln w="3175" cmpd="sng">
                <a:noFill/>
              </a:ln>
              <a:ea typeface="+mj-ea"/>
              <a:cs typeface="+mj-cs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19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2082750"/>
          </a:xfrm>
        </p:spPr>
        <p:txBody>
          <a:bodyPr>
            <a:normAutofit/>
          </a:bodyPr>
          <a:lstStyle/>
          <a:p>
            <a:pPr algn="ctr"/>
            <a:r>
              <a:rPr lang="ru-RU" sz="4000" b="1" cap="none" dirty="0" smtClean="0">
                <a:latin typeface="+mn-lt"/>
                <a:ea typeface="+mn-ea"/>
                <a:cs typeface="Times New Roman" pitchFamily="18" charset="0"/>
              </a:rPr>
              <a:t>Профессиональная заболеваемость в ХМАО-ЮГРЕ 2015 год</a:t>
            </a:r>
            <a:endParaRPr lang="ru-RU" sz="4000" b="1" cap="none" dirty="0">
              <a:latin typeface="+mn-lt"/>
              <a:ea typeface="+mn-ea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7309" y="5661248"/>
            <a:ext cx="793403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+mn-lt"/>
                <a:cs typeface="Times New Roman" pitchFamily="18" charset="0"/>
              </a:rPr>
              <a:t>Поваров В. И.</a:t>
            </a:r>
          </a:p>
          <a:p>
            <a:endParaRPr lang="ru-RU" dirty="0">
              <a:latin typeface="+mn-lt"/>
            </a:endParaRPr>
          </a:p>
        </p:txBody>
      </p:sp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8" name="Заголовок 1"/>
          <p:cNvSpPr>
            <a:spLocks noGrp="1"/>
          </p:cNvSpPr>
          <p:nvPr>
            <p:ph type="title"/>
          </p:nvPr>
        </p:nvSpPr>
        <p:spPr>
          <a:xfrm>
            <a:off x="457200" y="188912"/>
            <a:ext cx="8229600" cy="1223863"/>
          </a:xfrm>
        </p:spPr>
        <p:txBody>
          <a:bodyPr anchor="t"/>
          <a:lstStyle/>
          <a:p>
            <a:pPr algn="ctr"/>
            <a:r>
              <a:rPr lang="ru-RU" sz="2400" b="1" dirty="0">
                <a:latin typeface="+mn-lt"/>
              </a:rPr>
              <a:t>Число профессиональных заболеваний и отравлений с учетом вида и формы   патологии  по административным территориям</a:t>
            </a:r>
            <a:endParaRPr lang="ru-RU" sz="2400" b="1" dirty="0" smtClean="0">
              <a:latin typeface="+mn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920097"/>
              </p:ext>
            </p:extLst>
          </p:nvPr>
        </p:nvGraphicFramePr>
        <p:xfrm>
          <a:off x="251520" y="1484784"/>
          <a:ext cx="8352929" cy="493353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357351"/>
                <a:gridCol w="723921"/>
                <a:gridCol w="723921"/>
                <a:gridCol w="904901"/>
                <a:gridCol w="1176371"/>
                <a:gridCol w="960585"/>
                <a:gridCol w="835293"/>
                <a:gridCol w="835293"/>
                <a:gridCol w="835293"/>
              </a:tblGrid>
              <a:tr h="5760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Территория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Число заболеваний всего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с утратой трудоспособности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Число заболеваний у женщин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в т.ч. с утратой трудоспособности 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1" u="none" strike="noStrike">
                          <a:effectLst/>
                        </a:rPr>
                        <a:t>2014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1" u="none" strike="noStrike">
                          <a:effectLst/>
                        </a:rPr>
                        <a:t>2015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1" u="none" strike="noStrike">
                          <a:effectLst/>
                        </a:rPr>
                        <a:t>2014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1" u="none" strike="noStrike">
                          <a:effectLst/>
                        </a:rPr>
                        <a:t>2015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1" u="none" strike="noStrike">
                          <a:effectLst/>
                        </a:rPr>
                        <a:t>2014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1" u="none" strike="noStrike">
                          <a:effectLst/>
                        </a:rPr>
                        <a:t>2015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1" u="none" strike="noStrike">
                          <a:effectLst/>
                        </a:rPr>
                        <a:t>2014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50" b="1" u="none" strike="noStrike">
                          <a:effectLst/>
                        </a:rPr>
                        <a:t>2015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effectLst/>
                        </a:rPr>
                        <a:t>г.Ханты-</a:t>
                      </a:r>
                      <a:r>
                        <a:rPr lang="ru-RU" sz="1400" b="1" u="none" strike="noStrike">
                          <a:effectLst/>
                        </a:rPr>
                        <a:t>Мансийск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5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5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г.Когалым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4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г.Нефтеюганск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  <a:highlight>
                            <a:srgbClr val="00FF00"/>
                          </a:highlight>
                        </a:rPr>
                        <a:t>27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  <a:highlight>
                            <a:srgbClr val="00FF00"/>
                          </a:highlight>
                        </a:rPr>
                        <a:t>19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27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19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8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г.Нижневартовск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  <a:highlight>
                            <a:srgbClr val="00FF00"/>
                          </a:highlight>
                        </a:rPr>
                        <a:t>47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  <a:highlight>
                            <a:srgbClr val="00FF00"/>
                          </a:highlight>
                        </a:rPr>
                        <a:t>33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47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33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г.Нягань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г.Пыть-Ях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г.Сургут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49</a:t>
                      </a:r>
                      <a:endParaRPr lang="ru-RU" sz="1050" b="1" i="0" u="none" strike="noStrike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19</a:t>
                      </a:r>
                      <a:endParaRPr lang="ru-RU" sz="1050" b="1" i="0" u="none" strike="noStrike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48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19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г.Урай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г.Югорск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4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4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г.Радужный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Белёзовский район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2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Берёзовский район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г.Мегион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4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4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г.Лангепас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2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6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итого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144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98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144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98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4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5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</a:rPr>
                        <a:t>3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</a:rPr>
                        <a:t>5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2"/>
          <p:cNvSpPr>
            <a:spLocks noGrp="1"/>
          </p:cNvSpPr>
          <p:nvPr>
            <p:ph type="title"/>
          </p:nvPr>
        </p:nvSpPr>
        <p:spPr>
          <a:xfrm>
            <a:off x="688032" y="116632"/>
            <a:ext cx="7772400" cy="1356825"/>
          </a:xfrm>
        </p:spPr>
        <p:txBody>
          <a:bodyPr/>
          <a:lstStyle/>
          <a:p>
            <a:pPr algn="ctr"/>
            <a:r>
              <a:rPr lang="ru-RU" sz="2400" b="1" dirty="0" smtClean="0">
                <a:latin typeface="+mn-lt"/>
              </a:rPr>
              <a:t>Число профессиональных заболеваний и отравлений с учетом вида и формы патологии по видам экономической деятельности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2173157"/>
              </p:ext>
            </p:extLst>
          </p:nvPr>
        </p:nvGraphicFramePr>
        <p:xfrm>
          <a:off x="251520" y="1700213"/>
          <a:ext cx="8712271" cy="482453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987153"/>
                <a:gridCol w="910023"/>
                <a:gridCol w="800301"/>
                <a:gridCol w="800301"/>
                <a:gridCol w="755123"/>
                <a:gridCol w="748670"/>
                <a:gridCol w="748670"/>
                <a:gridCol w="981015"/>
                <a:gridCol w="981015"/>
              </a:tblGrid>
              <a:tr h="1038393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dirty="0">
                          <a:effectLst/>
                        </a:rPr>
                        <a:t>Виды экономической деятельности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Числозаболеваний всего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dirty="0">
                          <a:effectLst/>
                        </a:rPr>
                        <a:t>с утратой трудоспособности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Число заболе­ваний у женщин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в т.ч. с утратой работоспособ­ности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15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2014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2015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2014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2015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2014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2015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2014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2015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20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Добыча  полезных ископаемых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44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56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44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56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50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Строительство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1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3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0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0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0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20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Транспорт  и  связь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97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35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95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34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0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0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0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0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681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Здравоохранение и предоставление социальных услуг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0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3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1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50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Образование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0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0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1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0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0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0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681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Производство и распределение пара и воды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0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0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0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0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1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0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50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итого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144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98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141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97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4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5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4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5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074737"/>
          </a:xfrm>
          <a:effectLst/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ru-RU" sz="2400" b="1" dirty="0">
                <a:latin typeface="+mn-lt"/>
              </a:rPr>
              <a:t>Распределение хронических профессиональных заболеваний по учреждениям, установившим диагноз и по активности их выявления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3272170"/>
              </p:ext>
            </p:extLst>
          </p:nvPr>
        </p:nvGraphicFramePr>
        <p:xfrm>
          <a:off x="250825" y="1484313"/>
          <a:ext cx="8712968" cy="511257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784868"/>
                <a:gridCol w="786750"/>
                <a:gridCol w="704552"/>
                <a:gridCol w="739780"/>
                <a:gridCol w="669325"/>
                <a:gridCol w="704552"/>
                <a:gridCol w="634097"/>
                <a:gridCol w="716295"/>
                <a:gridCol w="645841"/>
                <a:gridCol w="669325"/>
                <a:gridCol w="657583"/>
              </a:tblGrid>
              <a:tr h="250472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Виды экономической деятельности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Хронические профзаболевания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04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выявлено (%)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установлено диагнозов (%)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72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в ходе целевых </a:t>
                      </a:r>
                      <a:r>
                        <a:rPr lang="ru-RU" sz="1400" b="1" u="none" strike="noStrike" dirty="0" err="1">
                          <a:effectLst/>
                        </a:rPr>
                        <a:t>мед.осмотров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при обращении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ЛПУ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проф. Центре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НИИ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04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2014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2015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2014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2015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2014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2015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2014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2015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2014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2015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72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Добыча полезных ископаемых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64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39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36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61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11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23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86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75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1,8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2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Производство и распределение электроэнергии, пара, газа и воды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100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4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Строительство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67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33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5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Трансорт и связь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92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83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7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17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5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40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17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23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77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37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40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 Здравоохранение и предоставление социальных услуг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100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100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47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итого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82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57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17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43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6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28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40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58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52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14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12" name="Заголовок 2"/>
          <p:cNvSpPr>
            <a:spLocks noGrp="1"/>
          </p:cNvSpPr>
          <p:nvPr>
            <p:ph type="title"/>
          </p:nvPr>
        </p:nvSpPr>
        <p:spPr>
          <a:xfrm>
            <a:off x="683568" y="244541"/>
            <a:ext cx="7772400" cy="1456267"/>
          </a:xfrm>
          <a:effectLst/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ru-RU" sz="2400" b="1" dirty="0">
                <a:latin typeface="+mn-lt"/>
              </a:rPr>
              <a:t>Распределение хронических профзаболеваний по учреждениям, установившим диагноз и по активности их выявления  по муниципальным образованиям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8589322"/>
              </p:ext>
            </p:extLst>
          </p:nvPr>
        </p:nvGraphicFramePr>
        <p:xfrm>
          <a:off x="250825" y="1700213"/>
          <a:ext cx="8712972" cy="489653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792922"/>
                <a:gridCol w="692005"/>
                <a:gridCol w="692005"/>
                <a:gridCol w="692005"/>
                <a:gridCol w="692005"/>
                <a:gridCol w="692005"/>
                <a:gridCol w="692005"/>
                <a:gridCol w="692005"/>
                <a:gridCol w="692005"/>
                <a:gridCol w="692005"/>
                <a:gridCol w="692005"/>
              </a:tblGrid>
              <a:tr h="23868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Муниципальное образование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        выявлено(%)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    установлено диагнозов(%)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325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в ходе целевых </a:t>
                      </a:r>
                      <a:r>
                        <a:rPr lang="ru-RU" sz="1400" b="1" u="none" strike="noStrike" dirty="0" err="1">
                          <a:effectLst/>
                        </a:rPr>
                        <a:t>мед.осмотров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при обращении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ЛПУ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err="1">
                          <a:effectLst/>
                        </a:rPr>
                        <a:t>проф</a:t>
                      </a:r>
                      <a:r>
                        <a:rPr lang="ru-RU" sz="1400" b="1" u="none" strike="noStrike" dirty="0">
                          <a:effectLst/>
                        </a:rPr>
                        <a:t>-отделения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НИИ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86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2014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2015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2014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dirty="0">
                          <a:effectLst/>
                        </a:rPr>
                        <a:t>2015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2014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2015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dirty="0">
                          <a:effectLst/>
                        </a:rPr>
                        <a:t>2014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2015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2014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2015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21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г.Ханты-Мансийск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40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100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60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21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г.Когалым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25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75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50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50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50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50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21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г.Нефтеюганск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55,56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42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44,44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57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5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48,15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68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51,85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26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21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г.Нягань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21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г.Пыть-Ях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21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г.Сургут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89,8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10,2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12,24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4,08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83,67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21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г.Урай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21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г.Югорск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75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25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66,67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33,33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21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Нижневартовск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97,87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49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2,13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51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3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70,21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49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29,79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18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21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Радужный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21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>
                          <a:effectLst/>
                        </a:rPr>
                        <a:t>Берёзовский район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100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100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21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dirty="0">
                          <a:effectLst/>
                        </a:rPr>
                        <a:t>итого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82.64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57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17.36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42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6,94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27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40,28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58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42,7</a:t>
                      </a:r>
                      <a:endParaRPr lang="ru-RU" sz="14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14</a:t>
                      </a:r>
                      <a:endParaRPr lang="ru-RU" sz="14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00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68152"/>
          </a:xfrm>
          <a:effectLst/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ru-RU" sz="2400" b="1" dirty="0">
                <a:latin typeface="+mn-lt"/>
              </a:rPr>
              <a:t>Распределение хронических профзаболеваний по учреждениям установившим диагноз и по активности их выявления по основным населённым пунктам, где выявляются проф</a:t>
            </a:r>
            <a:r>
              <a:rPr lang="ru-RU" sz="2400" b="1" dirty="0" smtClean="0">
                <a:latin typeface="+mn-lt"/>
              </a:rPr>
              <a:t>. заболевания</a:t>
            </a:r>
            <a:r>
              <a:rPr lang="ru-RU" sz="2400" b="1" dirty="0">
                <a:latin typeface="+mn-lt"/>
              </a:rPr>
              <a:t>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4128647"/>
              </p:ext>
            </p:extLst>
          </p:nvPr>
        </p:nvGraphicFramePr>
        <p:xfrm>
          <a:off x="251520" y="1678347"/>
          <a:ext cx="8640961" cy="507367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543231"/>
                <a:gridCol w="1497842"/>
                <a:gridCol w="1344655"/>
                <a:gridCol w="1531884"/>
                <a:gridCol w="1293590"/>
                <a:gridCol w="1429759"/>
              </a:tblGrid>
              <a:tr h="27166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effectLst/>
                        </a:rPr>
                        <a:t>Выявлено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установлено диагнозов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37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effectLst/>
                        </a:rPr>
                        <a:t>в ходе мед</a:t>
                      </a:r>
                      <a:r>
                        <a:rPr lang="ru-RU" sz="900" b="1" u="none" strike="noStrike" dirty="0" smtClean="0">
                          <a:effectLst/>
                        </a:rPr>
                        <a:t>. осмотра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при обращении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effectLst/>
                        </a:rPr>
                        <a:t>ЛПУ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effectLst/>
                        </a:rPr>
                        <a:t>Профцентр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effectLst/>
                        </a:rPr>
                        <a:t>НИИ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 err="1">
                          <a:effectLst/>
                        </a:rPr>
                        <a:t>г.Когалым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2009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28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71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28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71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33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66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33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33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33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2011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0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2012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0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2013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25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75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2014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25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75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2015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100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Сургут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2009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100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92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0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98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2011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91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79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21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2012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11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89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2013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92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10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2014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12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4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86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2015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100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0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Нижневартовск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2009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45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55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0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54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46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0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72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28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2011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65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35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2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61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37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2012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51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49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67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28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2013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75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24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60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40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2014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98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30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2015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48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52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79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18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Нефтеюганск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2009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100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0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56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44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88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12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2011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47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53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95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5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2012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64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36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64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36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2013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69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42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58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3014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56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44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48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52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2015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42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58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68</a:t>
                      </a:r>
                      <a:endParaRPr lang="ru-RU" sz="9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26</a:t>
                      </a:r>
                      <a:endParaRPr lang="ru-RU" sz="9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2" marR="6252" marT="6252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2"/>
          <p:cNvSpPr>
            <a:spLocks noGrp="1"/>
          </p:cNvSpPr>
          <p:nvPr>
            <p:ph type="title"/>
          </p:nvPr>
        </p:nvSpPr>
        <p:spPr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ru-RU" sz="2400" b="1" dirty="0">
                <a:latin typeface="+mn-lt"/>
              </a:rPr>
              <a:t>Возрастной состав работающих, у которых выявлены профессиональные заболевания</a:t>
            </a:r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4844342"/>
              </p:ext>
            </p:extLst>
          </p:nvPr>
        </p:nvGraphicFramePr>
        <p:xfrm>
          <a:off x="287523" y="2348880"/>
          <a:ext cx="8568953" cy="22453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{3C2FFA5D-87B4-456A-9821-1D502468CF0F}</a:tableStyleId>
              </a:tblPr>
              <a:tblGrid>
                <a:gridCol w="4392489"/>
                <a:gridCol w="1584176"/>
                <a:gridCol w="1224136"/>
                <a:gridCol w="1368152"/>
              </a:tblGrid>
              <a:tr h="459931"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Возраст </a:t>
                      </a:r>
                      <a:r>
                        <a:rPr lang="ru-RU" sz="2400" dirty="0">
                          <a:effectLst/>
                        </a:rPr>
                        <a:t>заболевших</a:t>
                      </a:r>
                      <a:endParaRPr lang="ru-RU" sz="24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  <a:tabLst>
                          <a:tab pos="1404620" algn="ctr"/>
                        </a:tabLst>
                      </a:pPr>
                      <a:r>
                        <a:rPr lang="ru-RU" sz="2400" dirty="0">
                          <a:effectLst/>
                        </a:rPr>
                        <a:t>  </a:t>
                      </a:r>
                      <a:r>
                        <a:rPr lang="ru-RU" sz="2400" dirty="0" smtClean="0">
                          <a:effectLst/>
                        </a:rPr>
                        <a:t>2013г</a:t>
                      </a:r>
                      <a:r>
                        <a:rPr lang="ru-RU" sz="2400" dirty="0">
                          <a:effectLst/>
                        </a:rPr>
                        <a:t>.</a:t>
                      </a:r>
                      <a:endParaRPr lang="ru-RU" sz="24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  <a:tabLst>
                          <a:tab pos="1404620" algn="ctr"/>
                        </a:tabLst>
                      </a:pPr>
                      <a:r>
                        <a:rPr lang="ru-RU" sz="2400" dirty="0" smtClean="0">
                          <a:effectLst/>
                        </a:rPr>
                        <a:t>2014г</a:t>
                      </a:r>
                      <a:r>
                        <a:rPr lang="ru-RU" sz="2400" dirty="0">
                          <a:effectLst/>
                        </a:rPr>
                        <a:t>.</a:t>
                      </a:r>
                      <a:endParaRPr lang="ru-RU" sz="24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  <a:tabLst>
                          <a:tab pos="1404620" algn="ctr"/>
                        </a:tabLst>
                      </a:pPr>
                      <a:r>
                        <a:rPr lang="ru-RU" sz="2400" dirty="0" smtClean="0">
                          <a:effectLst/>
                        </a:rPr>
                        <a:t>2015г</a:t>
                      </a:r>
                      <a:r>
                        <a:rPr lang="ru-RU" sz="2400" dirty="0">
                          <a:effectLst/>
                        </a:rPr>
                        <a:t>.</a:t>
                      </a:r>
                    </a:p>
                    <a:p>
                      <a:pPr indent="180340" algn="ctr">
                        <a:spcAft>
                          <a:spcPts val="375"/>
                        </a:spcAft>
                        <a:tabLst>
                          <a:tab pos="1404620" algn="ctr"/>
                        </a:tabLs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785"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</a:pPr>
                      <a:r>
                        <a:rPr lang="ru-RU" sz="2400" dirty="0">
                          <a:effectLst/>
                        </a:rPr>
                        <a:t>До 35 лет</a:t>
                      </a:r>
                      <a:endParaRPr lang="ru-RU" sz="24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  <a:tabLst>
                          <a:tab pos="1404620" algn="ctr"/>
                        </a:tabLst>
                      </a:pPr>
                      <a:r>
                        <a:rPr lang="ru-RU" sz="2400" dirty="0">
                          <a:effectLst/>
                        </a:rPr>
                        <a:t>   1,4%</a:t>
                      </a:r>
                      <a:endParaRPr lang="ru-RU" sz="24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  <a:tabLst>
                          <a:tab pos="1404620" algn="ctr"/>
                        </a:tabLst>
                      </a:pPr>
                      <a:r>
                        <a:rPr lang="ru-RU" sz="2400">
                          <a:effectLst/>
                        </a:rPr>
                        <a:t>0,0%</a:t>
                      </a:r>
                      <a:endParaRPr lang="ru-RU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  <a:tabLst>
                          <a:tab pos="1404620" algn="ctr"/>
                        </a:tabLst>
                      </a:pPr>
                      <a:r>
                        <a:rPr lang="ru-RU" sz="2400">
                          <a:effectLst/>
                        </a:rPr>
                        <a:t>1,0%</a:t>
                      </a:r>
                      <a:endParaRPr lang="ru-RU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785"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</a:pPr>
                      <a:r>
                        <a:rPr lang="ru-RU" sz="2400">
                          <a:effectLst/>
                        </a:rPr>
                        <a:t>От 35 до 50 лет</a:t>
                      </a:r>
                      <a:endParaRPr lang="ru-RU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</a:pPr>
                      <a:r>
                        <a:rPr lang="ru-RU" sz="2400" dirty="0">
                          <a:effectLst/>
                        </a:rPr>
                        <a:t>   21,8%</a:t>
                      </a:r>
                      <a:endParaRPr lang="ru-RU" sz="24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</a:pPr>
                      <a:r>
                        <a:rPr lang="ru-RU" sz="2400">
                          <a:effectLst/>
                        </a:rPr>
                        <a:t>12%</a:t>
                      </a:r>
                      <a:endParaRPr lang="ru-RU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</a:pPr>
                      <a:r>
                        <a:rPr lang="ru-RU" sz="2400">
                          <a:effectLst/>
                        </a:rPr>
                        <a:t>10,5%</a:t>
                      </a:r>
                      <a:endParaRPr lang="ru-RU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785"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</a:pPr>
                      <a:r>
                        <a:rPr lang="ru-RU" sz="2400" dirty="0">
                          <a:effectLst/>
                        </a:rPr>
                        <a:t>От  50 до 60лет</a:t>
                      </a:r>
                      <a:endParaRPr lang="ru-RU" sz="24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  <a:tabLst>
                          <a:tab pos="1404620" algn="ctr"/>
                        </a:tabLst>
                      </a:pPr>
                      <a:r>
                        <a:rPr lang="ru-RU" sz="2400">
                          <a:effectLst/>
                        </a:rPr>
                        <a:t>   66,2%</a:t>
                      </a:r>
                      <a:endParaRPr lang="ru-RU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  <a:tabLst>
                          <a:tab pos="1404620" algn="ctr"/>
                        </a:tabLst>
                      </a:pPr>
                      <a:r>
                        <a:rPr lang="ru-RU" sz="2400" dirty="0">
                          <a:effectLst/>
                        </a:rPr>
                        <a:t>72%</a:t>
                      </a:r>
                      <a:endParaRPr lang="ru-RU" sz="24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  <a:tabLst>
                          <a:tab pos="1404620" algn="ctr"/>
                        </a:tabLst>
                      </a:pPr>
                      <a:r>
                        <a:rPr lang="ru-RU" sz="2400">
                          <a:effectLst/>
                        </a:rPr>
                        <a:t>72,6%</a:t>
                      </a:r>
                      <a:endParaRPr lang="ru-RU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785"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</a:pPr>
                      <a:r>
                        <a:rPr lang="ru-RU" sz="2400" dirty="0">
                          <a:effectLst/>
                        </a:rPr>
                        <a:t>Свыше </a:t>
                      </a:r>
                      <a:r>
                        <a:rPr lang="ru-RU" sz="2400" dirty="0" smtClean="0">
                          <a:effectLst/>
                        </a:rPr>
                        <a:t>60 лет</a:t>
                      </a:r>
                      <a:endParaRPr lang="ru-RU" sz="24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</a:pPr>
                      <a:r>
                        <a:rPr lang="ru-RU" sz="2400">
                          <a:effectLst/>
                        </a:rPr>
                        <a:t>   10,6%</a:t>
                      </a:r>
                      <a:endParaRPr lang="ru-RU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</a:pPr>
                      <a:r>
                        <a:rPr lang="ru-RU" sz="2400" dirty="0">
                          <a:effectLst/>
                        </a:rPr>
                        <a:t>19%</a:t>
                      </a:r>
                      <a:endParaRPr lang="ru-RU" sz="24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375"/>
                        </a:spcAft>
                      </a:pPr>
                      <a:r>
                        <a:rPr lang="ru-RU" sz="2400" dirty="0">
                          <a:effectLst/>
                        </a:rPr>
                        <a:t>15,8%</a:t>
                      </a:r>
                      <a:endParaRPr lang="ru-RU" sz="24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38003"/>
            <a:ext cx="8496944" cy="505123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defTabSz="457200"/>
            <a:r>
              <a:rPr lang="ru-RU" sz="2400" b="1" dirty="0" smtClean="0">
                <a:ln w="3175" cmpd="sng">
                  <a:noFill/>
                </a:ln>
                <a:latin typeface="+mn-lt"/>
                <a:ea typeface="+mj-ea"/>
                <a:cs typeface="+mj-cs"/>
              </a:rPr>
              <a:t>Профессиональную заболеваемость во многом определяют</a:t>
            </a:r>
          </a:p>
          <a:p>
            <a:pPr defTabSz="457200"/>
            <a:r>
              <a:rPr lang="ru-RU" sz="2400" b="1" dirty="0" smtClean="0">
                <a:ln w="3175" cmpd="sng">
                  <a:noFill/>
                </a:ln>
                <a:latin typeface="+mn-lt"/>
                <a:ea typeface="+mj-ea"/>
                <a:cs typeface="+mj-cs"/>
              </a:rPr>
              <a:t>          -Старение основных производственных фондов, заметное сокращение объемов капитального и профилактического ремонта промышленных зданий, сооружений, машин и оборудования;</a:t>
            </a:r>
          </a:p>
          <a:p>
            <a:pPr defTabSz="457200"/>
            <a:r>
              <a:rPr lang="ru-RU" sz="2400" b="1" dirty="0" smtClean="0">
                <a:ln w="3175" cmpd="sng">
                  <a:noFill/>
                </a:ln>
                <a:latin typeface="+mn-lt"/>
                <a:ea typeface="+mj-ea"/>
                <a:cs typeface="+mj-cs"/>
              </a:rPr>
              <a:t>          -Прекращение финансирования разработок по созданию новой техники, технологий, технологического обновления производства на этой основе</a:t>
            </a:r>
          </a:p>
          <a:p>
            <a:pPr defTabSz="457200"/>
            <a:r>
              <a:rPr lang="ru-RU" sz="2400" b="1" dirty="0" smtClean="0">
                <a:ln w="3175" cmpd="sng">
                  <a:noFill/>
                </a:ln>
                <a:latin typeface="+mn-lt"/>
                <a:ea typeface="+mj-ea"/>
                <a:cs typeface="+mj-cs"/>
              </a:rPr>
              <a:t>          -Ухудшение контроля за техникой безопасности производства в результате разрушения отраслевой системы управления охраной труда, сокращения служб охраны труда на предприятиях</a:t>
            </a:r>
          </a:p>
          <a:p>
            <a:pPr defTabSz="457200"/>
            <a:r>
              <a:rPr lang="ru-RU" sz="2400" b="1" dirty="0" smtClean="0">
                <a:ln w="3175" cmpd="sng">
                  <a:noFill/>
                </a:ln>
                <a:latin typeface="+mn-lt"/>
                <a:ea typeface="+mj-ea"/>
                <a:cs typeface="+mj-cs"/>
              </a:rPr>
              <a:t>          - Ослабление ответственности работодателей и руководителей производств за состояние условий и охраны труда.</a:t>
            </a:r>
            <a:endParaRPr lang="ru-RU" sz="2400" b="1" dirty="0">
              <a:ln w="3175" cmpd="sng">
                <a:noFill/>
              </a:ln>
              <a:latin typeface="+mn-lt"/>
              <a:ea typeface="+mj-ea"/>
              <a:cs typeface="+mj-cs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11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Небеса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elestial" id="{C4BB2A3D-0E93-4C5F-B0D2-9D3FCE089CC5}" vid="{E44E6A2F-09CD-4BE0-B42D-107FF03CEE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1042</Words>
  <Application>Microsoft Office PowerPoint</Application>
  <PresentationFormat>Экран (4:3)</PresentationFormat>
  <Paragraphs>701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Небеса</vt:lpstr>
      <vt:lpstr>Презентация PowerPoint</vt:lpstr>
      <vt:lpstr>Профессиональная заболеваемость в ХМАО-ЮГРЕ 2015 год</vt:lpstr>
      <vt:lpstr>Число профессиональных заболеваний и отравлений с учетом вида и формы   патологии  по административным территориям</vt:lpstr>
      <vt:lpstr>Число профессиональных заболеваний и отравлений с учетом вида и формы патологии по видам экономической деятельности</vt:lpstr>
      <vt:lpstr>Распределение хронических профессиональных заболеваний по учреждениям, установившим диагноз и по активности их выявления</vt:lpstr>
      <vt:lpstr>Распределение хронических профзаболеваний по учреждениям, установившим диагноз и по активности их выявления  по муниципальным образованиям</vt:lpstr>
      <vt:lpstr>Распределение хронических профзаболеваний по учреждениям установившим диагноз и по активности их выявления по основным населённым пунктам, где выявляются проф. заболевания.</vt:lpstr>
      <vt:lpstr>Возрастной состав работающих, у которых выявлены профессиональные заболевания</vt:lpstr>
      <vt:lpstr>Презентация PowerPoint</vt:lpstr>
      <vt:lpstr>Для снижения профессиональной заболеваемости, необходимо.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k122 Mukim</dc:creator>
  <cp:lastModifiedBy>Евгений</cp:lastModifiedBy>
  <cp:revision>15</cp:revision>
  <cp:lastPrinted>2016-04-18T07:39:25Z</cp:lastPrinted>
  <dcterms:created xsi:type="dcterms:W3CDTF">2016-01-29T09:41:20Z</dcterms:created>
  <dcterms:modified xsi:type="dcterms:W3CDTF">2016-04-18T19:36:23Z</dcterms:modified>
</cp:coreProperties>
</file>